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0" r:id="rId2"/>
    <p:sldId id="258" r:id="rId3"/>
    <p:sldId id="257" r:id="rId4"/>
    <p:sldId id="261" r:id="rId5"/>
    <p:sldId id="274" r:id="rId6"/>
    <p:sldId id="275" r:id="rId7"/>
    <p:sldId id="264" r:id="rId8"/>
    <p:sldId id="276" r:id="rId9"/>
    <p:sldId id="278" r:id="rId10"/>
    <p:sldId id="270" r:id="rId11"/>
    <p:sldId id="263" r:id="rId12"/>
    <p:sldId id="265" r:id="rId13"/>
    <p:sldId id="266" r:id="rId14"/>
    <p:sldId id="267" r:id="rId15"/>
    <p:sldId id="269" r:id="rId16"/>
    <p:sldId id="262" r:id="rId17"/>
    <p:sldId id="268" r:id="rId18"/>
  </p:sldIdLst>
  <p:sldSz cx="9906000" cy="6858000" type="A4"/>
  <p:notesSz cx="7099300" cy="10234613"/>
  <p:embeddedFontLst>
    <p:embeddedFont>
      <p:font typeface="Noto Sans KR" panose="020B0200000000000000" pitchFamily="50" charset="-127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094"/>
    <a:srgbClr val="CADDDB"/>
    <a:srgbClr val="ECEAE6"/>
    <a:srgbClr val="0A4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2" d="100"/>
          <a:sy n="102" d="100"/>
        </p:scale>
        <p:origin x="1602" y="10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3427" y="8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2919582-CC3A-BC8F-9006-0640CF9471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BBCF9D1-880D-26FD-E965-4A8DA6D605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6B1CE387-5606-40AA-80F2-762A42A7FCF0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BB2AD7-8D07-750E-C691-281F2A8C6F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F4D39B-E479-D36F-ACC4-F5C655F400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8C40120E-5E4E-4CDC-9215-A5520DB31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4454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FF959E3-1A4D-4B54-AE6E-48E1E3EAD178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55688" y="1279525"/>
            <a:ext cx="4987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A124729B-61B7-4676-B84D-0BDE062B19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435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rgbClr val="0040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62400" y="763200"/>
            <a:ext cx="8420100" cy="1470025"/>
          </a:xfrm>
        </p:spPr>
        <p:txBody>
          <a:bodyPr anchor="t">
            <a:normAutofit/>
          </a:bodyPr>
          <a:lstStyle>
            <a:lvl1pPr algn="just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F0E3A17-4FCB-BCF4-FD79-0934B04560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86" y="5593604"/>
            <a:ext cx="993419" cy="71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39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4AAC9-56C6-437B-974A-06E02627FBEA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989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851A-4DBC-4BA7-87D0-91AD1FACAD63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102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4515" y="274638"/>
            <a:ext cx="8580954" cy="484780"/>
          </a:xfrm>
        </p:spPr>
        <p:txBody>
          <a:bodyPr>
            <a:normAutofit/>
          </a:bodyPr>
          <a:lstStyle>
            <a:lvl1pPr algn="just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4515" y="908721"/>
            <a:ext cx="8580954" cy="5217444"/>
          </a:xfr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  <a:defRPr sz="1600"/>
            </a:lvl1pPr>
            <a:lvl2pPr marL="742950" indent="-28575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/>
            </a:lvl2pPr>
            <a:lvl3pPr marL="1143000" indent="-2286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ü"/>
              <a:defRPr sz="1400"/>
            </a:lvl3pPr>
            <a:lvl4pPr marL="1600200" indent="-2286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defRPr sz="1400"/>
            </a:lvl4pPr>
            <a:lvl5pPr marL="2057400" indent="-2286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v"/>
              <a:defRPr sz="14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07B3D-1FFC-4039-B12F-41032B875474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6224DE7-672E-3DFB-7629-F3AD8E9AE48D}"/>
              </a:ext>
            </a:extLst>
          </p:cNvPr>
          <p:cNvCxnSpPr/>
          <p:nvPr userDrawn="1"/>
        </p:nvCxnSpPr>
        <p:spPr>
          <a:xfrm>
            <a:off x="584515" y="759418"/>
            <a:ext cx="858095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9226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4A49-5301-40BF-887F-1D8C91367EC1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37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307F-EF11-458D-AC68-3AB8305D352D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182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772B7-5E61-4D96-9363-ED8AA58F39F8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40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E1BF5-6CF2-4A45-B1C0-BB2DAE02490F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342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E91-BDD3-45CF-A39E-24487FA41F45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686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9E909-A312-4BB1-ACB7-7D52F048AE19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443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F14B0-676F-4B03-B7F4-46E40DFF28A4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323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B34DB-CC2F-49DC-B496-672E48EFE4A4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405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versi" TargetMode="External"/><Relationship Id="rId2" Type="http://schemas.openxmlformats.org/officeDocument/2006/relationships/hyperlink" Target="https://www.worldothello.org/about/about-othello/othello-rules/official-rules/english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r.misumi-ec.com/tech-info/categories/technical_data/td03/a0020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5E0B316-C86E-8600-7DAC-EABA2A091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548680"/>
            <a:ext cx="8420100" cy="793592"/>
          </a:xfrm>
        </p:spPr>
        <p:txBody>
          <a:bodyPr/>
          <a:lstStyle/>
          <a:p>
            <a:pPr algn="ctr"/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오델로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게임 시뮬레이터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968781-78AD-0781-7B1F-BD9F8D754C28}"/>
              </a:ext>
            </a:extLst>
          </p:cNvPr>
          <p:cNvSpPr txBox="1"/>
          <p:nvPr/>
        </p:nvSpPr>
        <p:spPr>
          <a:xfrm>
            <a:off x="722040" y="2685207"/>
            <a:ext cx="5874776" cy="8412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ko-KR" altLang="en-US" sz="2400" b="1" dirty="0" err="1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팀명</a:t>
            </a:r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: C4</a:t>
            </a:r>
          </a:p>
          <a:p>
            <a:pPr>
              <a:spcAft>
                <a:spcPts val="800"/>
              </a:spcAft>
            </a:pPr>
            <a:r>
              <a:rPr lang="ko-KR" altLang="en-US" b="1" dirty="0" err="1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차동욱</a:t>
            </a:r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김범수</a:t>
            </a:r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서창우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693442-4491-02C5-EFA1-830F34B37A1A}"/>
              </a:ext>
            </a:extLst>
          </p:cNvPr>
          <p:cNvSpPr txBox="1"/>
          <p:nvPr/>
        </p:nvSpPr>
        <p:spPr>
          <a:xfrm>
            <a:off x="2000672" y="5710654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2024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학년도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프로그래밍방법론및실습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팀프로젝트 최종보고서</a:t>
            </a:r>
            <a:endParaRPr lang="ko-KR" altLang="en-US" sz="1600" dirty="0">
              <a:solidFill>
                <a:schemeClr val="bg1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69122DF-9C57-45D0-18EF-5D91C717C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551271">
            <a:off x="3280815" y="1786973"/>
            <a:ext cx="3344368" cy="179646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0D6245A-718E-1A76-90D8-9F78E0A0C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05627">
            <a:off x="5444437" y="3360763"/>
            <a:ext cx="3615709" cy="194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87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7C4AE-D8FD-F2CA-8A68-BDA93C579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개발 목표 달성도 평가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6030C-5594-A7C2-90BB-D6E8D0BFC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개발 </a:t>
            </a:r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목표별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달성도 평가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A0A5F21-016A-BDC4-EBBC-9A3206BA53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45923"/>
              </p:ext>
            </p:extLst>
          </p:nvPr>
        </p:nvGraphicFramePr>
        <p:xfrm>
          <a:off x="1262591" y="1449517"/>
          <a:ext cx="7362818" cy="498221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339016">
                  <a:extLst>
                    <a:ext uri="{9D8B030D-6E8A-4147-A177-3AD203B41FA5}">
                      <a16:colId xmlns:a16="http://schemas.microsoft.com/office/drawing/2014/main" val="3653882053"/>
                    </a:ext>
                  </a:extLst>
                </a:gridCol>
                <a:gridCol w="3655649">
                  <a:extLst>
                    <a:ext uri="{9D8B030D-6E8A-4147-A177-3AD203B41FA5}">
                      <a16:colId xmlns:a16="http://schemas.microsoft.com/office/drawing/2014/main" val="191085869"/>
                    </a:ext>
                  </a:extLst>
                </a:gridCol>
                <a:gridCol w="503733">
                  <a:extLst>
                    <a:ext uri="{9D8B030D-6E8A-4147-A177-3AD203B41FA5}">
                      <a16:colId xmlns:a16="http://schemas.microsoft.com/office/drawing/2014/main" val="2450814566"/>
                    </a:ext>
                  </a:extLst>
                </a:gridCol>
                <a:gridCol w="864420">
                  <a:extLst>
                    <a:ext uri="{9D8B030D-6E8A-4147-A177-3AD203B41FA5}">
                      <a16:colId xmlns:a16="http://schemas.microsoft.com/office/drawing/2014/main" val="35383276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평가 항목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개발 목표 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우선 순위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달성도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810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게임 로직 및 예외 처리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표준 룰을 따르도록 설계하였음</a:t>
                      </a:r>
                      <a:endParaRPr lang="en-US" altLang="ko-KR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SPECIAL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모드로 게임을 진행했을 때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      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랜덤하게 정해진 판의 일부에 돌을 놓을 수 없는 것을 확인함</a:t>
                      </a:r>
                      <a:endParaRPr lang="en-US" altLang="ko-KR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룰에 어긋나는 돌 배치를 시도할 경우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에러 메시지가 출력되지만 게임 화면에 출력되지 않으며 터미널 창에만 출력됨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4.5/5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7763091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모드 및 캐릭터 선택 기능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게임 모드와 플레이어가 지정한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캐릭터가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게임 종료시까지 오류 없이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유지되는 것을 확인함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5/5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473041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게임 진행 보조를 위한    그래픽 요소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큰 글씨 위주로 그래픽 요소를 구성하였으나 배경 이미지나 판의 디테일까지 다듬지는  못했음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3.5/5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122430421"/>
                  </a:ext>
                </a:extLst>
              </a:tr>
            </a:tbl>
          </a:graphicData>
        </a:graphic>
      </p:graphicFrame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1CFB59-603E-537B-3AC4-C6E76BAD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10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6064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D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662524" y="764704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부록</a:t>
            </a:r>
          </a:p>
        </p:txBody>
      </p:sp>
    </p:spTree>
    <p:extLst>
      <p:ext uri="{BB962C8B-B14F-4D97-AF65-F5344CB8AC3E}">
        <p14:creationId xmlns:p14="http://schemas.microsoft.com/office/powerpoint/2010/main" val="2968063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7C4AE-D8FD-F2CA-8A68-BDA93C579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팀원별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역할분담 및 참여도 평가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6030C-5594-A7C2-90BB-D6E8D0BFC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팀원별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역할분담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457200" lvl="1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457200" lvl="1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457200" lvl="1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457200" lvl="1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팀원별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참여도 평가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A0A5F21-016A-BDC4-EBBC-9A3206BA53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680430"/>
              </p:ext>
            </p:extLst>
          </p:nvPr>
        </p:nvGraphicFramePr>
        <p:xfrm>
          <a:off x="1040566" y="1484784"/>
          <a:ext cx="7668852" cy="125857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464162">
                  <a:extLst>
                    <a:ext uri="{9D8B030D-6E8A-4147-A177-3AD203B41FA5}">
                      <a16:colId xmlns:a16="http://schemas.microsoft.com/office/drawing/2014/main" val="3653882053"/>
                    </a:ext>
                  </a:extLst>
                </a:gridCol>
                <a:gridCol w="6204690">
                  <a:extLst>
                    <a:ext uri="{9D8B030D-6E8A-4147-A177-3AD203B41FA5}">
                      <a16:colId xmlns:a16="http://schemas.microsoft.com/office/drawing/2014/main" val="1910858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팀원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역할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810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차동욱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코드 구조 설계 및 최초 구현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코드 수정에 대한 피드백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코드 주석 작성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7763091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김범수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코드 및 발표 자료 검토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473041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서창우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코드 구조 수정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이미지 소스 제공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발표자료 작성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12243042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CA48F8E-8866-083B-CA25-E8B01EFE8B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9271470"/>
              </p:ext>
            </p:extLst>
          </p:nvPr>
        </p:nvGraphicFramePr>
        <p:xfrm>
          <a:off x="1040566" y="3645024"/>
          <a:ext cx="7668852" cy="172819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464162">
                  <a:extLst>
                    <a:ext uri="{9D8B030D-6E8A-4147-A177-3AD203B41FA5}">
                      <a16:colId xmlns:a16="http://schemas.microsoft.com/office/drawing/2014/main" val="3653882053"/>
                    </a:ext>
                  </a:extLst>
                </a:gridCol>
                <a:gridCol w="3102345">
                  <a:extLst>
                    <a:ext uri="{9D8B030D-6E8A-4147-A177-3AD203B41FA5}">
                      <a16:colId xmlns:a16="http://schemas.microsoft.com/office/drawing/2014/main" val="191085869"/>
                    </a:ext>
                  </a:extLst>
                </a:gridCol>
                <a:gridCol w="3102345">
                  <a:extLst>
                    <a:ext uri="{9D8B030D-6E8A-4147-A177-3AD203B41FA5}">
                      <a16:colId xmlns:a16="http://schemas.microsoft.com/office/drawing/2014/main" val="2918700493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팀원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참여율 </a:t>
                      </a: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[%]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서명</a:t>
                      </a:r>
                      <a:r>
                        <a:rPr lang="en-US" altLang="ko-KR" sz="1400" b="0" i="0" u="none" kern="0" spc="0" baseline="300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*</a:t>
                      </a:r>
                      <a:endParaRPr lang="ko-KR" altLang="en-US" sz="1400" b="0" i="0" u="none" kern="0" spc="0" baseline="300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81053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차동욱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60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776309140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김범수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5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473041149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서창우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4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35</a:t>
                      </a: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ko-KR" altLang="en-US" sz="14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12243042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55BD1D9-8744-0E1E-C955-B654D2CC58DD}"/>
              </a:ext>
            </a:extLst>
          </p:cNvPr>
          <p:cNvSpPr txBox="1"/>
          <p:nvPr/>
        </p:nvSpPr>
        <p:spPr>
          <a:xfrm>
            <a:off x="1118574" y="5436290"/>
            <a:ext cx="7668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*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기간 동안 이루어진 참여도를 팀원 간 합의하에 객관적으로 평가하였으며 해당 참여율 분배에 동의합니다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  <a:endParaRPr lang="ko-KR" altLang="en-US" sz="16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2DB708C5-4CAE-85AC-4FC0-4F95B1B30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12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E1E21B-CF49-BC9C-6475-E99D7ED494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6" t="20550" r="21628" b="27886"/>
          <a:stretch/>
        </p:blipFill>
        <p:spPr>
          <a:xfrm>
            <a:off x="6739259" y="4086964"/>
            <a:ext cx="720081" cy="43204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5598D42-E7D1-B6A6-F92A-96A34AF8B2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259" y="4953984"/>
            <a:ext cx="720081" cy="45076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02F77E4-29C5-423F-24C5-BCFA45FCDF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3" t="22744" r="23149" b="32048"/>
          <a:stretch/>
        </p:blipFill>
        <p:spPr>
          <a:xfrm>
            <a:off x="6667250" y="4509120"/>
            <a:ext cx="864096" cy="50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7C4AE-D8FD-F2CA-8A68-BDA93C579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6030C-5594-A7C2-90BB-D6E8D0BFC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세부 수행 일정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457200" lvl="1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457200" lvl="1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2C3F719-C6EE-DF41-9604-FBA3B6F884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141915"/>
              </p:ext>
            </p:extLst>
          </p:nvPr>
        </p:nvGraphicFramePr>
        <p:xfrm>
          <a:off x="851757" y="1268760"/>
          <a:ext cx="8202485" cy="304908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57663">
                  <a:extLst>
                    <a:ext uri="{9D8B030D-6E8A-4147-A177-3AD203B41FA5}">
                      <a16:colId xmlns:a16="http://schemas.microsoft.com/office/drawing/2014/main" val="3047042269"/>
                    </a:ext>
                  </a:extLst>
                </a:gridCol>
                <a:gridCol w="1113855">
                  <a:extLst>
                    <a:ext uri="{9D8B030D-6E8A-4147-A177-3AD203B41FA5}">
                      <a16:colId xmlns:a16="http://schemas.microsoft.com/office/drawing/2014/main" val="3991040215"/>
                    </a:ext>
                  </a:extLst>
                </a:gridCol>
                <a:gridCol w="469341">
                  <a:extLst>
                    <a:ext uri="{9D8B030D-6E8A-4147-A177-3AD203B41FA5}">
                      <a16:colId xmlns:a16="http://schemas.microsoft.com/office/drawing/2014/main" val="3518007153"/>
                    </a:ext>
                  </a:extLst>
                </a:gridCol>
                <a:gridCol w="534359">
                  <a:extLst>
                    <a:ext uri="{9D8B030D-6E8A-4147-A177-3AD203B41FA5}">
                      <a16:colId xmlns:a16="http://schemas.microsoft.com/office/drawing/2014/main" val="4060319842"/>
                    </a:ext>
                  </a:extLst>
                </a:gridCol>
                <a:gridCol w="534359">
                  <a:extLst>
                    <a:ext uri="{9D8B030D-6E8A-4147-A177-3AD203B41FA5}">
                      <a16:colId xmlns:a16="http://schemas.microsoft.com/office/drawing/2014/main" val="2404542935"/>
                    </a:ext>
                  </a:extLst>
                </a:gridCol>
                <a:gridCol w="534359">
                  <a:extLst>
                    <a:ext uri="{9D8B030D-6E8A-4147-A177-3AD203B41FA5}">
                      <a16:colId xmlns:a16="http://schemas.microsoft.com/office/drawing/2014/main" val="4238322044"/>
                    </a:ext>
                  </a:extLst>
                </a:gridCol>
                <a:gridCol w="534359">
                  <a:extLst>
                    <a:ext uri="{9D8B030D-6E8A-4147-A177-3AD203B41FA5}">
                      <a16:colId xmlns:a16="http://schemas.microsoft.com/office/drawing/2014/main" val="2286169970"/>
                    </a:ext>
                  </a:extLst>
                </a:gridCol>
                <a:gridCol w="534359">
                  <a:extLst>
                    <a:ext uri="{9D8B030D-6E8A-4147-A177-3AD203B41FA5}">
                      <a16:colId xmlns:a16="http://schemas.microsoft.com/office/drawing/2014/main" val="1966593507"/>
                    </a:ext>
                  </a:extLst>
                </a:gridCol>
                <a:gridCol w="544020">
                  <a:extLst>
                    <a:ext uri="{9D8B030D-6E8A-4147-A177-3AD203B41FA5}">
                      <a16:colId xmlns:a16="http://schemas.microsoft.com/office/drawing/2014/main" val="3285623302"/>
                    </a:ext>
                  </a:extLst>
                </a:gridCol>
                <a:gridCol w="544020">
                  <a:extLst>
                    <a:ext uri="{9D8B030D-6E8A-4147-A177-3AD203B41FA5}">
                      <a16:colId xmlns:a16="http://schemas.microsoft.com/office/drawing/2014/main" val="2296893458"/>
                    </a:ext>
                  </a:extLst>
                </a:gridCol>
                <a:gridCol w="1101791">
                  <a:extLst>
                    <a:ext uri="{9D8B030D-6E8A-4147-A177-3AD203B41FA5}">
                      <a16:colId xmlns:a16="http://schemas.microsoft.com/office/drawing/2014/main" val="1066987921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세부 개발 내용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담당자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 gridSpan="8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개발 기간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비고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428486826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11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월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12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월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3518"/>
                  </a:ext>
                </a:extLst>
              </a:tr>
              <a:tr h="452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4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4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</a:t>
                      </a:r>
                    </a:p>
                  </a:txBody>
                  <a:tcPr marL="64770" marR="64770" marT="17907" marB="17907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7851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게임 화면별 코드 작성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차동욱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highlight>
                          <a:srgbClr val="DFEAF5"/>
                        </a:highlight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highlight>
                          <a:srgbClr val="DFEAF5"/>
                        </a:highlight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1)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714110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코드 디버깅 및 수정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차동욱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서창우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highlight>
                          <a:srgbClr val="DFEAF5"/>
                        </a:highlight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highlight>
                          <a:srgbClr val="DFEAF5"/>
                        </a:highlight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2)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1910819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그래픽 리소스 제작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서창우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highlight>
                          <a:srgbClr val="DFEAF5"/>
                        </a:highlight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highlight>
                          <a:srgbClr val="DFEAF5"/>
                        </a:highlight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5494019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발표자료 제작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서창우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3294694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077586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5627896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216383914"/>
                  </a:ext>
                </a:extLst>
              </a:tr>
            </a:tbl>
          </a:graphicData>
        </a:graphic>
      </p:graphicFrame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5142E3E-F026-EE47-8944-037BD801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13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F88A44-F4D3-5EBE-834B-8E9378951E22}"/>
              </a:ext>
            </a:extLst>
          </p:cNvPr>
          <p:cNvSpPr txBox="1"/>
          <p:nvPr/>
        </p:nvSpPr>
        <p:spPr>
          <a:xfrm>
            <a:off x="836669" y="4495722"/>
            <a:ext cx="8202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1) </a:t>
            </a:r>
            <a:r>
              <a:rPr lang="ko-KR" altLang="en-US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전역 변수</a:t>
            </a:r>
            <a:r>
              <a:rPr lang="en-US" altLang="ko-KR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메인 함수</a:t>
            </a:r>
            <a:r>
              <a:rPr lang="en-US" altLang="ko-KR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, page 1 ~ 6 </a:t>
            </a:r>
            <a:r>
              <a:rPr lang="ko-KR" altLang="en-US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코드 및 헤더 파일 작성 및 세부 기능 구현</a:t>
            </a:r>
          </a:p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2) </a:t>
            </a:r>
            <a:r>
              <a:rPr lang="ko-KR" altLang="en-US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코드 실행 구조 수정</a:t>
            </a:r>
            <a:r>
              <a:rPr lang="en-US" altLang="ko-KR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lang="ko-KR" altLang="en-US" sz="1200" kern="0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차동욱</a:t>
            </a:r>
            <a:r>
              <a:rPr lang="en-US" altLang="ko-KR" sz="1200" kern="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200" kern="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서창우</a:t>
            </a:r>
            <a:r>
              <a:rPr lang="en-US" altLang="ko-KR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), </a:t>
            </a:r>
            <a:r>
              <a:rPr lang="ko-KR" altLang="en-US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주석 폰트 깨짐 현상 수정</a:t>
            </a:r>
            <a:r>
              <a:rPr lang="en-US" altLang="ko-KR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lang="ko-KR" altLang="en-US" sz="1200" b="0" i="0" u="none" kern="0" spc="0" dirty="0" err="1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차동욱</a:t>
            </a:r>
            <a:r>
              <a:rPr lang="en-US" altLang="ko-KR" sz="1200" b="0" i="0" u="none" kern="0" spc="0" dirty="0">
                <a:solidFill>
                  <a:schemeClr val="tx1"/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endParaRPr lang="ko-KR" altLang="en-US" sz="1200" b="0" i="0" u="none" kern="0" spc="0" dirty="0">
              <a:solidFill>
                <a:schemeClr val="tx1"/>
              </a:solidFill>
              <a:effectLst/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060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7C4AE-D8FD-F2CA-8A68-BDA93C579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소스코드 빌드 환경 및 플랫폼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6030C-5594-A7C2-90BB-D6E8D0BFC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개발 환경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빌드 방법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457200" lvl="1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457200" lvl="1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A92EF1C-80CA-11B2-F93B-3E6F40CB1F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284297"/>
              </p:ext>
            </p:extLst>
          </p:nvPr>
        </p:nvGraphicFramePr>
        <p:xfrm>
          <a:off x="1119002" y="1412776"/>
          <a:ext cx="7667996" cy="1442405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073067">
                  <a:extLst>
                    <a:ext uri="{9D8B030D-6E8A-4147-A177-3AD203B41FA5}">
                      <a16:colId xmlns:a16="http://schemas.microsoft.com/office/drawing/2014/main" val="2208976560"/>
                    </a:ext>
                  </a:extLst>
                </a:gridCol>
                <a:gridCol w="4594929">
                  <a:extLst>
                    <a:ext uri="{9D8B030D-6E8A-4147-A177-3AD203B41FA5}">
                      <a16:colId xmlns:a16="http://schemas.microsoft.com/office/drawing/2014/main" val="29994552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항목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사양 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(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예시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)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6907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운영 체제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Windows 11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1611023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개발 언어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C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41885706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컴파일러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비주얼 스튜디오 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2022 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컴파일러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(VC++)</a:t>
                      </a:r>
                      <a:endParaRPr 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9406868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사용 라이브러리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kern="0" spc="-4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SDL version 2.0, </a:t>
                      </a:r>
                      <a:r>
                        <a:rPr lang="en-US" sz="1200" b="0" i="0" u="none" kern="0" spc="-4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SDL_image</a:t>
                      </a:r>
                      <a:r>
                        <a:rPr lang="en-US" sz="1200" b="0" i="0" u="none" kern="0" spc="-4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version 2.0, </a:t>
                      </a:r>
                      <a:r>
                        <a:rPr lang="en-US" sz="1200" b="0" i="0" u="none" kern="0" spc="-4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SDL_ttf</a:t>
                      </a:r>
                      <a:r>
                        <a:rPr lang="en-US" sz="1200" b="0" i="0" u="none" kern="0" spc="-4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version 2.0</a:t>
                      </a:r>
                      <a:endParaRPr 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349857897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57DEC45-6168-6580-D7AC-07A35EB5B9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544735"/>
              </p:ext>
            </p:extLst>
          </p:nvPr>
        </p:nvGraphicFramePr>
        <p:xfrm>
          <a:off x="1119002" y="3429000"/>
          <a:ext cx="7667996" cy="1751521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667996">
                  <a:extLst>
                    <a:ext uri="{9D8B030D-6E8A-4147-A177-3AD203B41FA5}">
                      <a16:colId xmlns:a16="http://schemas.microsoft.com/office/drawing/2014/main" val="22128981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1. 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비주얼 스튜디오 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2022 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다운로드 후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개발 툴 선택 창에서 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‘C++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를 사용한 데스크톱 개발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‘ 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선택</a:t>
                      </a:r>
                      <a:endParaRPr lang="en-US" altLang="ko-KR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2. 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비주얼 스튜디오 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2022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를 실행시키고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‘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로컬 폴더 열기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’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를 선택하여 프로젝트 폴더를 열고 확장자가 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r>
                        <a:rPr lang="en-US" altLang="ko-KR" sz="1200" b="0" i="0" u="none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sln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인       솔루션 파일을 더블 클릭</a:t>
                      </a:r>
                      <a:endParaRPr lang="en-US" altLang="ko-KR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3. Ctrl + Shift + B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로 빌드 후 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Ctrl + F5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로 프로그램 실행</a:t>
                      </a:r>
                      <a:endParaRPr 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732429019"/>
                  </a:ext>
                </a:extLst>
              </a:tr>
            </a:tbl>
          </a:graphicData>
        </a:graphic>
      </p:graphicFrame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4EF1062C-A202-741F-E485-78B2B69F7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14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2395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7C4AE-D8FD-F2CA-8A68-BDA93C579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소스코드 구조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6030C-5594-A7C2-90BB-D6E8D0BFC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515" y="759418"/>
            <a:ext cx="8580954" cy="5217444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소스코드 트리 구조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1D6C8A6-7CA7-F5A9-4C46-C9FB104247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604199"/>
              </p:ext>
            </p:extLst>
          </p:nvPr>
        </p:nvGraphicFramePr>
        <p:xfrm>
          <a:off x="1118999" y="1052736"/>
          <a:ext cx="8154481" cy="375438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098425">
                  <a:extLst>
                    <a:ext uri="{9D8B030D-6E8A-4147-A177-3AD203B41FA5}">
                      <a16:colId xmlns:a16="http://schemas.microsoft.com/office/drawing/2014/main" val="1173807966"/>
                    </a:ext>
                  </a:extLst>
                </a:gridCol>
                <a:gridCol w="2087501">
                  <a:extLst>
                    <a:ext uri="{9D8B030D-6E8A-4147-A177-3AD203B41FA5}">
                      <a16:colId xmlns:a16="http://schemas.microsoft.com/office/drawing/2014/main" val="4153422034"/>
                    </a:ext>
                  </a:extLst>
                </a:gridCol>
                <a:gridCol w="4968555">
                  <a:extLst>
                    <a:ext uri="{9D8B030D-6E8A-4147-A177-3AD203B41FA5}">
                      <a16:colId xmlns:a16="http://schemas.microsoft.com/office/drawing/2014/main" val="2780779687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폴더 </a:t>
                      </a:r>
                      <a:r>
                        <a:rPr lang="en-US" altLang="ko-KR" sz="1200" b="1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/ </a:t>
                      </a:r>
                      <a:r>
                        <a:rPr lang="ko-KR" altLang="en-US" sz="1200" b="1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파일</a:t>
                      </a:r>
                      <a:endParaRPr lang="ko-KR" altLang="en-US" sz="1200" i="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설명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791536"/>
                  </a:ext>
                </a:extLst>
              </a:tr>
              <a:tr h="198755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x64/Debug</a:t>
                      </a:r>
                      <a:endParaRPr lang="en-US" sz="1200" i="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컴파일 이후 실행 파일이 저장될 폴더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311731422"/>
                  </a:ext>
                </a:extLst>
              </a:tr>
              <a:tr h="198755">
                <a:tc rowSpan="10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src</a:t>
                      </a:r>
                      <a:endParaRPr lang="en-US" sz="1200" i="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maind.c</a:t>
                      </a:r>
                      <a:endParaRPr lang="en-US" sz="1200" i="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메인 루프를 구현한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319710710"/>
                  </a:ext>
                </a:extLst>
              </a:tr>
              <a:tr h="198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all_var.c</a:t>
                      </a:r>
                      <a:endParaRPr lang="en-US" sz="1200" i="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SDL </a:t>
                      </a:r>
                      <a:r>
                        <a:rPr lang="ko-KR" alt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라이브러리 이용을 위한 변수 일부가 선언되고 초기화 함수를 구현해 놓은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862871315"/>
                  </a:ext>
                </a:extLst>
              </a:tr>
              <a:tr h="198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all_var.h</a:t>
                      </a:r>
                      <a:endParaRPr lang="en-US" sz="1200" i="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프로그램 전체에 걸쳐 쓰일 모든 전역 변수가 담긴 헤더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963453394"/>
                  </a:ext>
                </a:extLst>
              </a:tr>
              <a:tr h="198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page1.c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프로그램 실행 시 출력되는 초기 화면을 구현한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787681788"/>
                  </a:ext>
                </a:extLst>
              </a:tr>
              <a:tr h="198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page1.h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i="0" kern="0" spc="-4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page1.c</a:t>
                      </a:r>
                      <a:r>
                        <a:rPr lang="ko-KR" altLang="en-US" sz="1200" i="0" kern="0" spc="-4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에 대한 헤더 파일</a:t>
                      </a:r>
                      <a:endParaRPr lang="ko-KR" altLang="en-US" sz="1200" i="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678453463"/>
                  </a:ext>
                </a:extLst>
              </a:tr>
              <a:tr h="198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page2.c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모드 선택 창을 구현한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079525498"/>
                  </a:ext>
                </a:extLst>
              </a:tr>
              <a:tr h="198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page2.h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i="0" kern="0" spc="-4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page2.c</a:t>
                      </a:r>
                      <a:r>
                        <a:rPr lang="ko-KR" altLang="en-US" sz="1200" i="0" kern="0" spc="-4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에 대한 헤더 파일</a:t>
                      </a:r>
                      <a:endParaRPr lang="ko-KR" altLang="en-US" sz="1200" i="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180473934"/>
                  </a:ext>
                </a:extLst>
              </a:tr>
              <a:tr h="198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page3.c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게임 시작 전 플레이어가 캐릭터를 선택하는 대기 공간을 구현한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887550743"/>
                  </a:ext>
                </a:extLst>
              </a:tr>
              <a:tr h="198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page3.h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page3.c</a:t>
                      </a:r>
                      <a:r>
                        <a:rPr lang="ko-KR" alt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에 대한 헤더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214717567"/>
                  </a:ext>
                </a:extLst>
              </a:tr>
              <a:tr h="1987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page4.c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i="0" kern="0" spc="-4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일반 모드로 실행했을 경우의 게임 화면을 구현한 파일</a:t>
                      </a:r>
                      <a:endParaRPr lang="en-US" altLang="ko-KR" sz="1200" i="0" kern="0" spc="-4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503446124"/>
                  </a:ext>
                </a:extLst>
              </a:tr>
            </a:tbl>
          </a:graphicData>
        </a:graphic>
      </p:graphicFrame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328DD373-E919-9D0B-3FB4-B6EB12D79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15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AE7BD0F-3A65-390B-16C7-9287F44323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317473"/>
              </p:ext>
            </p:extLst>
          </p:nvPr>
        </p:nvGraphicFramePr>
        <p:xfrm>
          <a:off x="1118999" y="4814495"/>
          <a:ext cx="8154480" cy="113235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098425">
                  <a:extLst>
                    <a:ext uri="{9D8B030D-6E8A-4147-A177-3AD203B41FA5}">
                      <a16:colId xmlns:a16="http://schemas.microsoft.com/office/drawing/2014/main" val="1971034712"/>
                    </a:ext>
                  </a:extLst>
                </a:gridCol>
                <a:gridCol w="2087501">
                  <a:extLst>
                    <a:ext uri="{9D8B030D-6E8A-4147-A177-3AD203B41FA5}">
                      <a16:colId xmlns:a16="http://schemas.microsoft.com/office/drawing/2014/main" val="2730524357"/>
                    </a:ext>
                  </a:extLst>
                </a:gridCol>
                <a:gridCol w="4968554">
                  <a:extLst>
                    <a:ext uri="{9D8B030D-6E8A-4147-A177-3AD203B41FA5}">
                      <a16:colId xmlns:a16="http://schemas.microsoft.com/office/drawing/2014/main" val="1977576884"/>
                    </a:ext>
                  </a:extLst>
                </a:gridCol>
              </a:tblGrid>
              <a:tr h="283089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page4.h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page4.c</a:t>
                      </a:r>
                      <a:r>
                        <a:rPr lang="ko-KR" altLang="en-US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에 대한 헤더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961538732"/>
                  </a:ext>
                </a:extLst>
              </a:tr>
              <a:tr h="28308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page5.c</a:t>
                      </a:r>
                      <a:endParaRPr lang="ko-KR" altLang="en-US" sz="1200" b="0" i="0" u="none" dirty="0">
                        <a:solidFill>
                          <a:schemeClr val="tx1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특별 모드로 실행했을 경우의 게임 화면을 구현한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78750707"/>
                  </a:ext>
                </a:extLst>
              </a:tr>
              <a:tr h="28308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page5.h</a:t>
                      </a:r>
                      <a:endParaRPr lang="ko-KR" altLang="en-US" sz="1200" b="0" i="0" u="none" dirty="0">
                        <a:solidFill>
                          <a:schemeClr val="tx1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page5.c</a:t>
                      </a:r>
                      <a:r>
                        <a:rPr lang="ko-KR" altLang="en-US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에 대한 헤더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417657768"/>
                  </a:ext>
                </a:extLst>
              </a:tr>
              <a:tr h="28308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page6.c</a:t>
                      </a:r>
                      <a:endParaRPr lang="ko-KR" altLang="en-US" sz="1200" b="0" i="0" u="none" dirty="0">
                        <a:solidFill>
                          <a:schemeClr val="tx1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200" b="0" i="0" u="none" dirty="0">
                          <a:solidFill>
                            <a:schemeClr val="tx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게임 종료 후 결과를 출력하는 기능을 구현한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4051831697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15EC19C-9314-93E3-A702-CA1D52EDC5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201666"/>
              </p:ext>
            </p:extLst>
          </p:nvPr>
        </p:nvGraphicFramePr>
        <p:xfrm>
          <a:off x="1118999" y="5946851"/>
          <a:ext cx="8154481" cy="288481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098425">
                  <a:extLst>
                    <a:ext uri="{9D8B030D-6E8A-4147-A177-3AD203B41FA5}">
                      <a16:colId xmlns:a16="http://schemas.microsoft.com/office/drawing/2014/main" val="60112361"/>
                    </a:ext>
                  </a:extLst>
                </a:gridCol>
                <a:gridCol w="2087501">
                  <a:extLst>
                    <a:ext uri="{9D8B030D-6E8A-4147-A177-3AD203B41FA5}">
                      <a16:colId xmlns:a16="http://schemas.microsoft.com/office/drawing/2014/main" val="1205613772"/>
                    </a:ext>
                  </a:extLst>
                </a:gridCol>
                <a:gridCol w="4968555">
                  <a:extLst>
                    <a:ext uri="{9D8B030D-6E8A-4147-A177-3AD203B41FA5}">
                      <a16:colId xmlns:a16="http://schemas.microsoft.com/office/drawing/2014/main" val="3230455298"/>
                    </a:ext>
                  </a:extLst>
                </a:gridCol>
              </a:tblGrid>
              <a:tr h="2830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u="none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page6.h</a:t>
                      </a:r>
                      <a:endParaRPr lang="ko-KR" altLang="en-US" sz="1200" b="0" i="0" u="none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b="0" i="0" u="none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page6.c</a:t>
                      </a:r>
                      <a:r>
                        <a:rPr lang="ko-KR" altLang="en-US" sz="1200" b="0" i="0" u="none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에 대한 헤더 파일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014110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7654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D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662524" y="764704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참고문헌</a:t>
            </a:r>
          </a:p>
        </p:txBody>
      </p:sp>
    </p:spTree>
    <p:extLst>
      <p:ext uri="{BB962C8B-B14F-4D97-AF65-F5344CB8AC3E}">
        <p14:creationId xmlns:p14="http://schemas.microsoft.com/office/powerpoint/2010/main" val="684671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7C4AE-D8FD-F2CA-8A68-BDA93C579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참고문헌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6030C-5594-A7C2-90BB-D6E8D0BFC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351" y="908720"/>
            <a:ext cx="8580954" cy="5217444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[1] OFFICIAL RULES FOR THE GAME OTHELLO, [Available Online]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  <a:hlinkClick r:id="rId2"/>
              </a:rPr>
              <a:t>https://www.worldothello.org/about/about-othello/othello-rules/official-rules/english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(Accessed 2024-12-14)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[2] </a:t>
            </a:r>
            <a:r>
              <a:rPr lang="en-US" altLang="ko-KR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Reversi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[Available Online],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  <a:hlinkClick r:id="rId3"/>
              </a:rPr>
              <a:t>https://en.wikipedia.org/wiki/Reversi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, (Accessed 2024-12-14)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[3] (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오픈 소스 이미지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),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[Available Online],</a:t>
            </a: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  <a:hlinkClick r:id="rId4"/>
              </a:rPr>
              <a:t>https://kr.misumi-ec.com/tech-info/categories/technical_data/td03/a0020.html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(Accessed 2024-12-15)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0366CE-7C5D-9848-226B-CE409C7FB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17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2127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A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6496" y="18864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목차</a:t>
            </a:r>
            <a:endParaRPr lang="en-US" altLang="ko-KR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208584" y="573500"/>
            <a:ext cx="5491355" cy="5637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altLang="ko-KR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</a:t>
            </a:r>
            <a:r>
              <a:rPr lang="ko-KR" altLang="en-US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최종발표자료</a:t>
            </a:r>
            <a:endParaRPr lang="en-US" altLang="ko-KR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개요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개발 목표 및 평가 항목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주요 알고리즘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시연 영상</a:t>
            </a:r>
            <a:endParaRPr lang="en-US" altLang="ko-KR" i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개발 목표 달성도 평가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endParaRPr lang="en-US" altLang="ko-KR" i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>
              <a:spcAft>
                <a:spcPts val="1000"/>
              </a:spcAft>
            </a:pPr>
            <a:r>
              <a:rPr lang="en-US" altLang="ko-KR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</a:t>
            </a:r>
            <a:r>
              <a:rPr lang="ko-KR" altLang="en-US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부록</a:t>
            </a:r>
            <a:endParaRPr lang="en-US" altLang="ko-KR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팀원별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역할분담 및 참여도 평가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수행 일정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소스코드 빌드 환경 및 플랫폼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소스코드 구조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>
              <a:spcAft>
                <a:spcPts val="1000"/>
              </a:spcAft>
            </a:pPr>
            <a:endParaRPr lang="en-US" altLang="ko-KR" i="1" dirty="0">
              <a:solidFill>
                <a:schemeClr val="bg1">
                  <a:lumMod val="65000"/>
                </a:schemeClr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>
              <a:spcAft>
                <a:spcPts val="1000"/>
              </a:spcAft>
            </a:pPr>
            <a:r>
              <a:rPr lang="ko-KR" altLang="en-US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참고문헌</a:t>
            </a:r>
            <a:endParaRPr lang="en-US" altLang="ko-KR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751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D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662524" y="764704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최종발표자료</a:t>
            </a:r>
          </a:p>
        </p:txBody>
      </p:sp>
    </p:spTree>
    <p:extLst>
      <p:ext uri="{BB962C8B-B14F-4D97-AF65-F5344CB8AC3E}">
        <p14:creationId xmlns:p14="http://schemas.microsoft.com/office/powerpoint/2010/main" val="2652781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7C4AE-D8FD-F2CA-8A68-BDA93C579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6030C-5594-A7C2-90BB-D6E8D0BFC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 </a:t>
            </a:r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오델로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게임 시뮬레이터는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두 사용자가 실제 게임판과 말을 준비하지 않고도 프로그램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실행이 가능한 환경에서 </a:t>
            </a:r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오델로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게임을 간편하게 즐길 수 있도록 하는 게임 시뮬레이터의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일종이다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 </a:t>
            </a:r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오델로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게임의 룰은 다음과 같다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-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게임 시작 시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판 가운데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4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칸에 검은색 돌과 흰색 돌을 교차하여 놓는다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-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돌을 </a:t>
            </a:r>
            <a:r>
              <a:rPr lang="ko-KR" altLang="en-US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번갈아가며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놓는다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돌은 자신의 색깔 돌들로 상대방 돌을 감싸 뒤집을 수 있는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곳에만 놓을 수 있다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자신의 돌들 사이에 상대방 돌들이 가로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세로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대각선으로 배치된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모든 경우가 감싸는 경우에 해당한다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-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돌을 하나 두었거나 상대방 돌이 뒤집히도록 돌을 둘 수 있는 곳이 없으면 차례가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상대방에게 넘어간다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- 8*8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판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총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64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칸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에 돌이 가득 찬 경우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어느 한쪽의 돌만 남게 된 경우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양 쪽 모두 돌을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두지 못하고 차례를 넘긴 경우 게임이 종료된다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게임이 끝났을 때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게임의 승리자는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자신의 색깔 돌이 판에 더 많이 배치된 플레이어로 결정된다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-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만약 돌의 개수가 같으면 무승부이다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9ACE08-E707-2276-B4A9-EA967F5BC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4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2620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516A6-B3EC-D7D1-6E4D-4A534D57F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1D989E-A6E6-9E3A-B65C-D8C038EDE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FE19ED-0917-DB78-49F1-93E1F488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선택 가능한 게임 모드로는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NORMAL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모드와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SPECIAL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모드 두 가지가 있다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 NORMAL</a:t>
            </a: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모드를 선택했을 경우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판에 장애물이 존재하지 않으며 표준 규칙에 의해 플레이어 두 명이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게임을 진행하게 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 SPECIAL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모드의 경우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두 플레이어는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64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개의 칸 중 랜덤하게 지정된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5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개의 칸에 각자의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돌을 배치할 수 없다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이외의 룰은 동일하다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게임을 시작하기 위해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두 플레이어는 각자 사용할 캐릭터 디자인을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4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 중에서 골라야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중복 불가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).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만약 혼자 게임을 진행할 경우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‘AI’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버튼을 눌러 다른 플레이어를 대신할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수 있다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게임이 시작되면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사전에 설정된 모드에 기반하여 두 플레이어는 게임을 진행하게 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 </a:t>
            </a: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각 플레이어에게 주어지는 제한 시간은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30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초이며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이를 초과할 경우 배치 가능한 곳에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랜덤하게 자신의 돌이 배치된다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  <a:endParaRPr lang="ko-KR" altLang="en-US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70367C-7045-E5B3-3DDC-1168553B2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5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98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9A0DC-1504-AB68-F7BB-F95E53D50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A84E0E-6097-5173-34A1-270F0C48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1695B9-92CF-BBE6-F56F-77AD523FB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각 플레이어를 나타내는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‘1P’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와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‘2P’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아래에는 각자가 취득한 점수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판 상에서 자신의 돌의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개수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가 표시되며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그 아래에는 플레이어의 차례를 알려주는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‘your turn’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이라는 문구가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표시된다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플레이어의 차례가 바뀔 때마다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돌을 배치할 수 있는 곳들이 판에 붉은색 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v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표시로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나타난다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 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·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게임이 종료되면 더 높은 점수를 취득한 플레이어를 우승자로 선정하여 결과를 화면에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출력한다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사용자는 다시 게임을 하거나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시뮬레이터를 종료할 수 있다</a:t>
            </a: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AD39E5-52FD-72C7-F288-E06CA466E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6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2032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7C4AE-D8FD-F2CA-8A68-BDA93C579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517" y="272356"/>
            <a:ext cx="8580954" cy="484780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개발 목표 및 평가 항목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6030C-5594-A7C2-90BB-D6E8D0BFC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517" y="757136"/>
            <a:ext cx="8580954" cy="5217444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프로젝트 개발 목표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모드 및 캐릭터 선택이 가능하도록 인터페이스 구현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표준 룰을 준수하는 정상적인 게임 로직 및 예외 처리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플레이어의 차례와 배치 가능한 곳을 보여주어 원활한 게임 진행을 돕는 그래픽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marL="457200" lvl="1" indent="0">
              <a:buNone/>
            </a:pPr>
            <a:r>
              <a:rPr lang="en-US" altLang="ko-KR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   </a:t>
            </a:r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요소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세부 평가 항목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목표를 달성하기 위한 세부 평가 항목 표를 작성하고 중요도에 따른 우선 순위 부여</a:t>
            </a:r>
            <a:endParaRPr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A0A5F21-016A-BDC4-EBBC-9A3206BA53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875771"/>
              </p:ext>
            </p:extLst>
          </p:nvPr>
        </p:nvGraphicFramePr>
        <p:xfrm>
          <a:off x="1064568" y="3140968"/>
          <a:ext cx="7668852" cy="29481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760306">
                  <a:extLst>
                    <a:ext uri="{9D8B030D-6E8A-4147-A177-3AD203B41FA5}">
                      <a16:colId xmlns:a16="http://schemas.microsoft.com/office/drawing/2014/main" val="3653882053"/>
                    </a:ext>
                  </a:extLst>
                </a:gridCol>
                <a:gridCol w="3888432">
                  <a:extLst>
                    <a:ext uri="{9D8B030D-6E8A-4147-A177-3AD203B41FA5}">
                      <a16:colId xmlns:a16="http://schemas.microsoft.com/office/drawing/2014/main" val="191085869"/>
                    </a:ext>
                  </a:extLst>
                </a:gridCol>
                <a:gridCol w="1020114">
                  <a:extLst>
                    <a:ext uri="{9D8B030D-6E8A-4147-A177-3AD203B41FA5}">
                      <a16:colId xmlns:a16="http://schemas.microsoft.com/office/drawing/2014/main" val="24508145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평가 항목</a:t>
                      </a: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개발 목표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우선 순위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810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게임 로직 및 예외 처리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공식 사이트에 기재된 표준 룰을 따르도록 설계하고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</a:t>
                      </a: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SPECIAL </a:t>
                      </a: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모드의 경우 돌 배치가 불가능한 칸이 게임 진행을 과도하게 방해하지 않도록 설계해야 한다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규칙상 불가능한 입력으로 잘못된 돌 배치가 발생하지 않도록 예외 처리를 구현한다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200" b="0" i="0" u="none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7763091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모드 및 캐릭터 선택 기능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선택한 모드 및 캐릭터 정보가 게임 종료까지 정상적으로 유지되도록 구현한다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473041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게임 진행 보조를 위한 그래픽 요소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플레이어들에게 정보를 명확히 제공하도록 큰 글씨와 직관적인 표현법을 이용한다</a:t>
                      </a: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altLang="ko-KR" sz="1200" b="0" i="0" u="none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</a:t>
                      </a:r>
                      <a:endParaRPr lang="ko-KR" altLang="en-US" sz="1200" b="0" i="0" u="none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122430421"/>
                  </a:ext>
                </a:extLst>
              </a:tr>
            </a:tbl>
          </a:graphicData>
        </a:graphic>
      </p:graphicFrame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6206D4-7767-A263-E654-0C630C8E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23302" y="6354069"/>
            <a:ext cx="2311400" cy="365125"/>
          </a:xfrm>
        </p:spPr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7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0999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0F4E3-3F62-ABA6-B8D5-ABBF69DD4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449B7-E5A2-914F-2013-551E9C7F7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515" y="188640"/>
            <a:ext cx="8580954" cy="484780"/>
          </a:xfrm>
        </p:spPr>
        <p:txBody>
          <a:bodyPr>
            <a:normAutofit/>
          </a:bodyPr>
          <a:lstStyle/>
          <a:p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주요 알고리즘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F07735-3B14-BAD1-FC83-6CAE2CEAA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8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30" name="순서도: 수행의 시작/종료 29">
            <a:extLst>
              <a:ext uri="{FF2B5EF4-FFF2-40B4-BE49-F238E27FC236}">
                <a16:creationId xmlns:a16="http://schemas.microsoft.com/office/drawing/2014/main" id="{53CF3C70-11F8-BCBC-77D2-470BF790D7D7}"/>
              </a:ext>
            </a:extLst>
          </p:cNvPr>
          <p:cNvSpPr/>
          <p:nvPr/>
        </p:nvSpPr>
        <p:spPr>
          <a:xfrm>
            <a:off x="375110" y="793241"/>
            <a:ext cx="1512168" cy="720080"/>
          </a:xfrm>
          <a:prstGeom prst="flowChartTermina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게임 시작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4580FAEA-138C-63D9-E06E-C943B3F71CE8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1887278" y="1153281"/>
            <a:ext cx="381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순서도: 처리 33">
            <a:extLst>
              <a:ext uri="{FF2B5EF4-FFF2-40B4-BE49-F238E27FC236}">
                <a16:creationId xmlns:a16="http://schemas.microsoft.com/office/drawing/2014/main" id="{B0D00671-1A3B-6C55-75EC-B7B1500B0150}"/>
              </a:ext>
            </a:extLst>
          </p:cNvPr>
          <p:cNvSpPr/>
          <p:nvPr/>
        </p:nvSpPr>
        <p:spPr>
          <a:xfrm>
            <a:off x="2239200" y="793254"/>
            <a:ext cx="1512168" cy="72006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판 중앙 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4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칸에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플레이어들의 돌을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2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개씩 교차하여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배치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037AB86B-7268-5D8F-7BAB-914BC4AFBF0A}"/>
              </a:ext>
            </a:extLst>
          </p:cNvPr>
          <p:cNvCxnSpPr>
            <a:cxnSpLocks/>
            <a:stCxn id="34" idx="3"/>
            <a:endCxn id="38" idx="2"/>
          </p:cNvCxnSpPr>
          <p:nvPr/>
        </p:nvCxnSpPr>
        <p:spPr>
          <a:xfrm>
            <a:off x="3751368" y="1153288"/>
            <a:ext cx="628868" cy="38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순서도: 데이터 37">
            <a:extLst>
              <a:ext uri="{FF2B5EF4-FFF2-40B4-BE49-F238E27FC236}">
                <a16:creationId xmlns:a16="http://schemas.microsoft.com/office/drawing/2014/main" id="{542E73E9-5396-754A-5F9E-E79F52BBA9DD}"/>
              </a:ext>
            </a:extLst>
          </p:cNvPr>
          <p:cNvSpPr/>
          <p:nvPr/>
        </p:nvSpPr>
        <p:spPr>
          <a:xfrm>
            <a:off x="4178014" y="797131"/>
            <a:ext cx="2022224" cy="720067"/>
          </a:xfrm>
          <a:prstGeom prst="flowChartInputOutp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마우스를 통한 플레이어의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 배치 명령</a:t>
            </a:r>
          </a:p>
        </p:txBody>
      </p:sp>
      <p:sp>
        <p:nvSpPr>
          <p:cNvPr id="52" name="순서도: 판단 51">
            <a:extLst>
              <a:ext uri="{FF2B5EF4-FFF2-40B4-BE49-F238E27FC236}">
                <a16:creationId xmlns:a16="http://schemas.microsoft.com/office/drawing/2014/main" id="{2E6A4536-4879-B304-5C39-02BBEBD53CD9}"/>
              </a:ext>
            </a:extLst>
          </p:cNvPr>
          <p:cNvSpPr/>
          <p:nvPr/>
        </p:nvSpPr>
        <p:spPr>
          <a:xfrm>
            <a:off x="2995284" y="3286121"/>
            <a:ext cx="2688293" cy="720067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게임 규칙에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부합하는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입력인가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?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FF87762D-CBFD-6EC1-D226-29604570CAAD}"/>
              </a:ext>
            </a:extLst>
          </p:cNvPr>
          <p:cNvCxnSpPr>
            <a:cxnSpLocks/>
            <a:stCxn id="52" idx="2"/>
            <a:endCxn id="82" idx="0"/>
          </p:cNvCxnSpPr>
          <p:nvPr/>
        </p:nvCxnSpPr>
        <p:spPr>
          <a:xfrm flipH="1">
            <a:off x="4308884" y="4006188"/>
            <a:ext cx="30547" cy="349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3009D5B5-9FCE-1D64-2156-E2BA1D8B20D9}"/>
              </a:ext>
            </a:extLst>
          </p:cNvPr>
          <p:cNvSpPr txBox="1"/>
          <p:nvPr/>
        </p:nvSpPr>
        <p:spPr>
          <a:xfrm>
            <a:off x="3833216" y="4015002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Yes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59897FD-4860-0427-2CFF-1A6BEFD23B31}"/>
              </a:ext>
            </a:extLst>
          </p:cNvPr>
          <p:cNvSpPr txBox="1"/>
          <p:nvPr/>
        </p:nvSpPr>
        <p:spPr>
          <a:xfrm>
            <a:off x="5759453" y="3609624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No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60" name="순서도: 처리 59">
            <a:extLst>
              <a:ext uri="{FF2B5EF4-FFF2-40B4-BE49-F238E27FC236}">
                <a16:creationId xmlns:a16="http://schemas.microsoft.com/office/drawing/2014/main" id="{5BF4CC0A-8D2C-63B5-3E8B-5AABB78D6768}"/>
              </a:ext>
            </a:extLst>
          </p:cNvPr>
          <p:cNvSpPr/>
          <p:nvPr/>
        </p:nvSpPr>
        <p:spPr>
          <a:xfrm>
            <a:off x="6108818" y="1945778"/>
            <a:ext cx="1344144" cy="72006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잘못된 입력임을 알림</a:t>
            </a:r>
          </a:p>
        </p:txBody>
      </p:sp>
      <p:cxnSp>
        <p:nvCxnSpPr>
          <p:cNvPr id="79" name="연결선: 구부러짐 78">
            <a:extLst>
              <a:ext uri="{FF2B5EF4-FFF2-40B4-BE49-F238E27FC236}">
                <a16:creationId xmlns:a16="http://schemas.microsoft.com/office/drawing/2014/main" id="{7FB58BF6-57C6-ACD8-DD94-98DE423A8E49}"/>
              </a:ext>
            </a:extLst>
          </p:cNvPr>
          <p:cNvCxnSpPr>
            <a:stCxn id="52" idx="3"/>
            <a:endCxn id="60" idx="2"/>
          </p:cNvCxnSpPr>
          <p:nvPr/>
        </p:nvCxnSpPr>
        <p:spPr>
          <a:xfrm flipV="1">
            <a:off x="5683577" y="2665845"/>
            <a:ext cx="1097313" cy="98031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연결선: 구부러짐 80">
            <a:extLst>
              <a:ext uri="{FF2B5EF4-FFF2-40B4-BE49-F238E27FC236}">
                <a16:creationId xmlns:a16="http://schemas.microsoft.com/office/drawing/2014/main" id="{D39B88D2-58EA-47EC-AF7E-EA39617FB765}"/>
              </a:ext>
            </a:extLst>
          </p:cNvPr>
          <p:cNvCxnSpPr>
            <a:stCxn id="60" idx="0"/>
            <a:endCxn id="38" idx="5"/>
          </p:cNvCxnSpPr>
          <p:nvPr/>
        </p:nvCxnSpPr>
        <p:spPr>
          <a:xfrm rot="16200000" flipV="1">
            <a:off x="5995147" y="1160035"/>
            <a:ext cx="788613" cy="78287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순서도: 처리 81">
            <a:extLst>
              <a:ext uri="{FF2B5EF4-FFF2-40B4-BE49-F238E27FC236}">
                <a16:creationId xmlns:a16="http://schemas.microsoft.com/office/drawing/2014/main" id="{72219E3C-A539-CD9E-4B13-C57B6306BEAD}"/>
              </a:ext>
            </a:extLst>
          </p:cNvPr>
          <p:cNvSpPr/>
          <p:nvPr/>
        </p:nvSpPr>
        <p:spPr>
          <a:xfrm>
            <a:off x="3145621" y="4355308"/>
            <a:ext cx="2326526" cy="720065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상대 플레이어의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 색깔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반전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및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현재 플레이어의 점수 상승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2B83AF61-CD17-445D-A017-D511AFD68C4F}"/>
              </a:ext>
            </a:extLst>
          </p:cNvPr>
          <p:cNvCxnSpPr>
            <a:cxnSpLocks/>
            <a:stCxn id="82" idx="2"/>
            <a:endCxn id="85" idx="0"/>
          </p:cNvCxnSpPr>
          <p:nvPr/>
        </p:nvCxnSpPr>
        <p:spPr>
          <a:xfrm flipH="1">
            <a:off x="3565436" y="5075373"/>
            <a:ext cx="743448" cy="704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순서도: 판단 84">
            <a:extLst>
              <a:ext uri="{FF2B5EF4-FFF2-40B4-BE49-F238E27FC236}">
                <a16:creationId xmlns:a16="http://schemas.microsoft.com/office/drawing/2014/main" id="{C1F015E4-F0BA-0A54-C268-27E5EDD11F84}"/>
              </a:ext>
            </a:extLst>
          </p:cNvPr>
          <p:cNvSpPr/>
          <p:nvPr/>
        </p:nvSpPr>
        <p:spPr>
          <a:xfrm>
            <a:off x="2505568" y="5780121"/>
            <a:ext cx="2119736" cy="72006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종료 조건을 달성했는가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?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31C10AA-5367-6983-D3FA-560C116E59C1}"/>
              </a:ext>
            </a:extLst>
          </p:cNvPr>
          <p:cNvSpPr txBox="1"/>
          <p:nvPr/>
        </p:nvSpPr>
        <p:spPr>
          <a:xfrm>
            <a:off x="1524389" y="5456547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No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AA14B71-7751-D16E-ACDA-714234ABBAA0}"/>
              </a:ext>
            </a:extLst>
          </p:cNvPr>
          <p:cNvSpPr txBox="1"/>
          <p:nvPr/>
        </p:nvSpPr>
        <p:spPr>
          <a:xfrm>
            <a:off x="4761468" y="5870328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Yes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92" name="순서도: 처리 91">
            <a:extLst>
              <a:ext uri="{FF2B5EF4-FFF2-40B4-BE49-F238E27FC236}">
                <a16:creationId xmlns:a16="http://schemas.microsoft.com/office/drawing/2014/main" id="{8340F7CB-2C23-1753-23C5-6D3EDA1B55D4}"/>
              </a:ext>
            </a:extLst>
          </p:cNvPr>
          <p:cNvSpPr/>
          <p:nvPr/>
        </p:nvSpPr>
        <p:spPr>
          <a:xfrm>
            <a:off x="5189125" y="5784537"/>
            <a:ext cx="2075983" cy="720059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각 플레이어의 점수 출력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및 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우승한 플레이어를 알려줌</a:t>
            </a:r>
          </a:p>
        </p:txBody>
      </p: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95C91669-F030-2DDD-E09F-ED2B5426BABC}"/>
              </a:ext>
            </a:extLst>
          </p:cNvPr>
          <p:cNvCxnSpPr>
            <a:cxnSpLocks/>
            <a:stCxn id="85" idx="3"/>
            <a:endCxn id="92" idx="1"/>
          </p:cNvCxnSpPr>
          <p:nvPr/>
        </p:nvCxnSpPr>
        <p:spPr>
          <a:xfrm>
            <a:off x="4625304" y="6140154"/>
            <a:ext cx="563821" cy="4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연결선: 구부러짐 98">
            <a:extLst>
              <a:ext uri="{FF2B5EF4-FFF2-40B4-BE49-F238E27FC236}">
                <a16:creationId xmlns:a16="http://schemas.microsoft.com/office/drawing/2014/main" id="{0187B0D5-DBFE-F189-C220-2B503A798FF7}"/>
              </a:ext>
            </a:extLst>
          </p:cNvPr>
          <p:cNvCxnSpPr>
            <a:cxnSpLocks/>
            <a:stCxn id="92" idx="3"/>
            <a:endCxn id="100" idx="2"/>
          </p:cNvCxnSpPr>
          <p:nvPr/>
        </p:nvCxnSpPr>
        <p:spPr>
          <a:xfrm flipV="1">
            <a:off x="7265108" y="5317043"/>
            <a:ext cx="62943" cy="82752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순서도: 판단 99">
            <a:extLst>
              <a:ext uri="{FF2B5EF4-FFF2-40B4-BE49-F238E27FC236}">
                <a16:creationId xmlns:a16="http://schemas.microsoft.com/office/drawing/2014/main" id="{94BC7E41-DFDB-04F0-BBD2-5CD610F353D9}"/>
              </a:ext>
            </a:extLst>
          </p:cNvPr>
          <p:cNvSpPr/>
          <p:nvPr/>
        </p:nvSpPr>
        <p:spPr>
          <a:xfrm>
            <a:off x="5941202" y="4556877"/>
            <a:ext cx="2773698" cy="760166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사용자가 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‘RESTART’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버튼을 눌렀는가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?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102" name="연결선: 구부러짐 101">
            <a:extLst>
              <a:ext uri="{FF2B5EF4-FFF2-40B4-BE49-F238E27FC236}">
                <a16:creationId xmlns:a16="http://schemas.microsoft.com/office/drawing/2014/main" id="{25B4775D-27CC-968D-81D9-206E3632B78A}"/>
              </a:ext>
            </a:extLst>
          </p:cNvPr>
          <p:cNvCxnSpPr>
            <a:cxnSpLocks/>
            <a:stCxn id="100" idx="0"/>
            <a:endCxn id="104" idx="2"/>
          </p:cNvCxnSpPr>
          <p:nvPr/>
        </p:nvCxnSpPr>
        <p:spPr>
          <a:xfrm rot="5400000" flipH="1" flipV="1">
            <a:off x="7455319" y="3366101"/>
            <a:ext cx="1063509" cy="131804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AF601452-B5CE-B429-B8C4-DC0453FB88CD}"/>
              </a:ext>
            </a:extLst>
          </p:cNvPr>
          <p:cNvSpPr txBox="1"/>
          <p:nvPr/>
        </p:nvSpPr>
        <p:spPr>
          <a:xfrm>
            <a:off x="7647887" y="3736022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Yes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04" name="순서도: 처리 103">
            <a:extLst>
              <a:ext uri="{FF2B5EF4-FFF2-40B4-BE49-F238E27FC236}">
                <a16:creationId xmlns:a16="http://schemas.microsoft.com/office/drawing/2014/main" id="{A2CADBC7-D1A6-538E-8320-03C069FACF02}"/>
              </a:ext>
            </a:extLst>
          </p:cNvPr>
          <p:cNvSpPr/>
          <p:nvPr/>
        </p:nvSpPr>
        <p:spPr>
          <a:xfrm>
            <a:off x="7673988" y="2773301"/>
            <a:ext cx="1944216" cy="72006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메인 화면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프로그램 실행 시 출력되는 화면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으로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복귀</a:t>
            </a:r>
          </a:p>
        </p:txBody>
      </p:sp>
      <p:cxnSp>
        <p:nvCxnSpPr>
          <p:cNvPr id="108" name="연결선: 구부러짐 107">
            <a:extLst>
              <a:ext uri="{FF2B5EF4-FFF2-40B4-BE49-F238E27FC236}">
                <a16:creationId xmlns:a16="http://schemas.microsoft.com/office/drawing/2014/main" id="{501EB12A-0CD9-2115-5932-5A5060D82E19}"/>
              </a:ext>
            </a:extLst>
          </p:cNvPr>
          <p:cNvCxnSpPr>
            <a:stCxn id="100" idx="3"/>
          </p:cNvCxnSpPr>
          <p:nvPr/>
        </p:nvCxnSpPr>
        <p:spPr>
          <a:xfrm>
            <a:off x="8714900" y="4936960"/>
            <a:ext cx="341343" cy="39277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7159BEE9-EA4D-B0C8-8660-6914184B9E65}"/>
              </a:ext>
            </a:extLst>
          </p:cNvPr>
          <p:cNvSpPr txBox="1"/>
          <p:nvPr/>
        </p:nvSpPr>
        <p:spPr>
          <a:xfrm>
            <a:off x="8769425" y="4787716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No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10" name="순서도: 수행의 시작/종료 109">
            <a:extLst>
              <a:ext uri="{FF2B5EF4-FFF2-40B4-BE49-F238E27FC236}">
                <a16:creationId xmlns:a16="http://schemas.microsoft.com/office/drawing/2014/main" id="{53CF5D0A-773C-5550-18EB-6143964D87C1}"/>
              </a:ext>
            </a:extLst>
          </p:cNvPr>
          <p:cNvSpPr/>
          <p:nvPr/>
        </p:nvSpPr>
        <p:spPr>
          <a:xfrm>
            <a:off x="8309155" y="5328761"/>
            <a:ext cx="1512168" cy="720080"/>
          </a:xfrm>
          <a:prstGeom prst="flowChartTermina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프로그램 종료</a:t>
            </a:r>
          </a:p>
        </p:txBody>
      </p:sp>
      <p:sp>
        <p:nvSpPr>
          <p:cNvPr id="111" name="순서도: 처리 110">
            <a:extLst>
              <a:ext uri="{FF2B5EF4-FFF2-40B4-BE49-F238E27FC236}">
                <a16:creationId xmlns:a16="http://schemas.microsoft.com/office/drawing/2014/main" id="{D46C749B-79FE-431D-F2D1-298502082487}"/>
              </a:ext>
            </a:extLst>
          </p:cNvPr>
          <p:cNvSpPr/>
          <p:nvPr/>
        </p:nvSpPr>
        <p:spPr>
          <a:xfrm>
            <a:off x="157001" y="3118009"/>
            <a:ext cx="2031741" cy="1724973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턴 변경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타이머를 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30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초로 초기화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변경된 점수를 화면에 출력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차례를 나타내는 문구의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위치를 변경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 배치가 가능한 위치를 알려주는 표시를 갱신</a:t>
            </a:r>
          </a:p>
        </p:txBody>
      </p:sp>
      <p:cxnSp>
        <p:nvCxnSpPr>
          <p:cNvPr id="113" name="연결선: 구부러짐 112">
            <a:extLst>
              <a:ext uri="{FF2B5EF4-FFF2-40B4-BE49-F238E27FC236}">
                <a16:creationId xmlns:a16="http://schemas.microsoft.com/office/drawing/2014/main" id="{DE257FAF-84C5-7930-32CC-24C127C4ADC2}"/>
              </a:ext>
            </a:extLst>
          </p:cNvPr>
          <p:cNvCxnSpPr>
            <a:cxnSpLocks/>
            <a:stCxn id="85" idx="1"/>
            <a:endCxn id="111" idx="2"/>
          </p:cNvCxnSpPr>
          <p:nvPr/>
        </p:nvCxnSpPr>
        <p:spPr>
          <a:xfrm rot="10800000">
            <a:off x="1172872" y="4842982"/>
            <a:ext cx="1332696" cy="12971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5A7815C0-F247-872C-1623-E1B8FAC3050E}"/>
              </a:ext>
            </a:extLst>
          </p:cNvPr>
          <p:cNvSpPr txBox="1"/>
          <p:nvPr/>
        </p:nvSpPr>
        <p:spPr>
          <a:xfrm>
            <a:off x="8193361" y="6060559"/>
            <a:ext cx="1923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창을 닫거나 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EXIT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버튼을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누른 경우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121" name="연결선: 구부러짐 120">
            <a:extLst>
              <a:ext uri="{FF2B5EF4-FFF2-40B4-BE49-F238E27FC236}">
                <a16:creationId xmlns:a16="http://schemas.microsoft.com/office/drawing/2014/main" id="{737EC6CE-8E4F-B8E9-83AB-147098FD4E14}"/>
              </a:ext>
            </a:extLst>
          </p:cNvPr>
          <p:cNvCxnSpPr>
            <a:cxnSpLocks/>
            <a:stCxn id="111" idx="0"/>
            <a:endCxn id="38" idx="3"/>
          </p:cNvCxnSpPr>
          <p:nvPr/>
        </p:nvCxnSpPr>
        <p:spPr>
          <a:xfrm rot="5400000" flipH="1" flipV="1">
            <a:off x="2279483" y="410588"/>
            <a:ext cx="1600811" cy="381403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4" name="순서도: 판단 143">
            <a:extLst>
              <a:ext uri="{FF2B5EF4-FFF2-40B4-BE49-F238E27FC236}">
                <a16:creationId xmlns:a16="http://schemas.microsoft.com/office/drawing/2014/main" id="{8A71A1D3-F39D-DF5E-5ED3-1FF1A5053BA9}"/>
              </a:ext>
            </a:extLst>
          </p:cNvPr>
          <p:cNvSpPr/>
          <p:nvPr/>
        </p:nvSpPr>
        <p:spPr>
          <a:xfrm>
            <a:off x="3626700" y="2207244"/>
            <a:ext cx="2426717" cy="790587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30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초 이내에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돌을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배치했는가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?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AD1425D6-8816-C325-0394-9FBD900067BF}"/>
              </a:ext>
            </a:extLst>
          </p:cNvPr>
          <p:cNvCxnSpPr>
            <a:cxnSpLocks/>
            <a:stCxn id="38" idx="4"/>
            <a:endCxn id="144" idx="0"/>
          </p:cNvCxnSpPr>
          <p:nvPr/>
        </p:nvCxnSpPr>
        <p:spPr>
          <a:xfrm flipH="1">
            <a:off x="4840059" y="1517198"/>
            <a:ext cx="349067" cy="690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직선 화살표 연결선 156">
            <a:extLst>
              <a:ext uri="{FF2B5EF4-FFF2-40B4-BE49-F238E27FC236}">
                <a16:creationId xmlns:a16="http://schemas.microsoft.com/office/drawing/2014/main" id="{86839CC8-78F3-1164-16D8-F015A1640D84}"/>
              </a:ext>
            </a:extLst>
          </p:cNvPr>
          <p:cNvCxnSpPr>
            <a:cxnSpLocks/>
            <a:stCxn id="144" idx="1"/>
            <a:endCxn id="111" idx="3"/>
          </p:cNvCxnSpPr>
          <p:nvPr/>
        </p:nvCxnSpPr>
        <p:spPr>
          <a:xfrm flipH="1">
            <a:off x="2188742" y="2602538"/>
            <a:ext cx="1437958" cy="1377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612EED63-D5FC-44CB-64A3-D5342546BAA3}"/>
              </a:ext>
            </a:extLst>
          </p:cNvPr>
          <p:cNvSpPr txBox="1"/>
          <p:nvPr/>
        </p:nvSpPr>
        <p:spPr>
          <a:xfrm>
            <a:off x="2617308" y="2974555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No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1702CE98-12F0-D0E5-3F17-F27E55DAD14B}"/>
              </a:ext>
            </a:extLst>
          </p:cNvPr>
          <p:cNvCxnSpPr>
            <a:stCxn id="144" idx="2"/>
            <a:endCxn id="52" idx="0"/>
          </p:cNvCxnSpPr>
          <p:nvPr/>
        </p:nvCxnSpPr>
        <p:spPr>
          <a:xfrm flipH="1">
            <a:off x="4339431" y="2997831"/>
            <a:ext cx="500628" cy="288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10CF3F24-75B3-B8F0-405B-4BE2CF3FFDB0}"/>
              </a:ext>
            </a:extLst>
          </p:cNvPr>
          <p:cNvSpPr txBox="1"/>
          <p:nvPr/>
        </p:nvSpPr>
        <p:spPr>
          <a:xfrm>
            <a:off x="4145431" y="2849336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Yes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0124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82F425-FEFB-4CA4-36E8-03E3B328E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765E4A-F737-6A75-74B1-33C8E7CF1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주요 알고리즘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683FE0-F2D7-D47C-6B28-8B2EE2C7C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9</a:t>
            </a:fld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14138941-B460-D4CA-835F-C1920963297D}"/>
              </a:ext>
            </a:extLst>
          </p:cNvPr>
          <p:cNvSpPr/>
          <p:nvPr/>
        </p:nvSpPr>
        <p:spPr>
          <a:xfrm>
            <a:off x="76813" y="3185397"/>
            <a:ext cx="648072" cy="612068"/>
          </a:xfrm>
          <a:prstGeom prst="flowChartProces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main()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0EAF18C-6E14-6E08-2D29-D5A6C152A4A7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>
            <a:off x="724885" y="3491431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BC8A7786-FFD6-5726-BD61-B6C8112E521F}"/>
              </a:ext>
            </a:extLst>
          </p:cNvPr>
          <p:cNvSpPr/>
          <p:nvPr/>
        </p:nvSpPr>
        <p:spPr>
          <a:xfrm>
            <a:off x="940909" y="3185397"/>
            <a:ext cx="1152128" cy="612068"/>
          </a:xfrm>
          <a:prstGeom prst="flowChartProces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bottondown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7" name="순서도: 처리 16">
            <a:extLst>
              <a:ext uri="{FF2B5EF4-FFF2-40B4-BE49-F238E27FC236}">
                <a16:creationId xmlns:a16="http://schemas.microsoft.com/office/drawing/2014/main" id="{DEA42E69-8523-F93B-52C1-4DE1B8218C40}"/>
              </a:ext>
            </a:extLst>
          </p:cNvPr>
          <p:cNvSpPr/>
          <p:nvPr/>
        </p:nvSpPr>
        <p:spPr>
          <a:xfrm>
            <a:off x="2288704" y="3060534"/>
            <a:ext cx="1733930" cy="368466"/>
          </a:xfrm>
          <a:prstGeom prst="flowChartProces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bottondown_page4()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8" name="순서도: 처리 17">
            <a:extLst>
              <a:ext uri="{FF2B5EF4-FFF2-40B4-BE49-F238E27FC236}">
                <a16:creationId xmlns:a16="http://schemas.microsoft.com/office/drawing/2014/main" id="{A634D7CD-CB34-83FC-3D31-C483F8B67268}"/>
              </a:ext>
            </a:extLst>
          </p:cNvPr>
          <p:cNvSpPr/>
          <p:nvPr/>
        </p:nvSpPr>
        <p:spPr>
          <a:xfrm>
            <a:off x="2282984" y="3554910"/>
            <a:ext cx="1733930" cy="368467"/>
          </a:xfrm>
          <a:prstGeom prst="flowChartProces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bottondown_page5()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A80A6DF-F367-605C-662B-F534D08588DF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 flipV="1">
            <a:off x="2093037" y="3244767"/>
            <a:ext cx="195667" cy="246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C036DC1-FBAE-FCCD-E95F-C93443B393E1}"/>
              </a:ext>
            </a:extLst>
          </p:cNvPr>
          <p:cNvCxnSpPr>
            <a:cxnSpLocks/>
            <a:stCxn id="15" idx="3"/>
            <a:endCxn id="18" idx="1"/>
          </p:cNvCxnSpPr>
          <p:nvPr/>
        </p:nvCxnSpPr>
        <p:spPr>
          <a:xfrm>
            <a:off x="2093037" y="3491431"/>
            <a:ext cx="189947" cy="247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B1870286-4242-B648-D34C-1883DEAE0C7E}"/>
              </a:ext>
            </a:extLst>
          </p:cNvPr>
          <p:cNvCxnSpPr>
            <a:cxnSpLocks/>
            <a:stCxn id="17" idx="3"/>
            <a:endCxn id="40" idx="1"/>
          </p:cNvCxnSpPr>
          <p:nvPr/>
        </p:nvCxnSpPr>
        <p:spPr>
          <a:xfrm flipV="1">
            <a:off x="4022634" y="3092274"/>
            <a:ext cx="786350" cy="152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순서도: 처리 39">
            <a:extLst>
              <a:ext uri="{FF2B5EF4-FFF2-40B4-BE49-F238E27FC236}">
                <a16:creationId xmlns:a16="http://schemas.microsoft.com/office/drawing/2014/main" id="{3A877D3B-B56D-E2CC-D7FB-18E6932D3E07}"/>
              </a:ext>
            </a:extLst>
          </p:cNvPr>
          <p:cNvSpPr/>
          <p:nvPr/>
        </p:nvSpPr>
        <p:spPr>
          <a:xfrm>
            <a:off x="4808984" y="2908041"/>
            <a:ext cx="1733930" cy="368466"/>
          </a:xfrm>
          <a:prstGeom prst="flowChartProces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malswitch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(y, x)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96F55883-16A7-A4E6-1C57-554748DF9529}"/>
              </a:ext>
            </a:extLst>
          </p:cNvPr>
          <p:cNvCxnSpPr>
            <a:cxnSpLocks/>
            <a:stCxn id="17" idx="3"/>
            <a:endCxn id="56" idx="1"/>
          </p:cNvCxnSpPr>
          <p:nvPr/>
        </p:nvCxnSpPr>
        <p:spPr>
          <a:xfrm>
            <a:off x="4022634" y="3244767"/>
            <a:ext cx="780630" cy="946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순서도: 처리 55">
            <a:extLst>
              <a:ext uri="{FF2B5EF4-FFF2-40B4-BE49-F238E27FC236}">
                <a16:creationId xmlns:a16="http://schemas.microsoft.com/office/drawing/2014/main" id="{1F2D714B-9923-F9D0-8ACF-A731C3F1BD28}"/>
              </a:ext>
            </a:extLst>
          </p:cNvPr>
          <p:cNvSpPr/>
          <p:nvPr/>
        </p:nvSpPr>
        <p:spPr>
          <a:xfrm>
            <a:off x="4803264" y="4007169"/>
            <a:ext cx="1733930" cy="368466"/>
          </a:xfrm>
          <a:prstGeom prst="flowChartProces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canplace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9539433B-95C9-7C9E-F834-067A33DB2DD6}"/>
              </a:ext>
            </a:extLst>
          </p:cNvPr>
          <p:cNvCxnSpPr>
            <a:cxnSpLocks/>
            <a:stCxn id="17" idx="3"/>
            <a:endCxn id="62" idx="1"/>
          </p:cNvCxnSpPr>
          <p:nvPr/>
        </p:nvCxnSpPr>
        <p:spPr>
          <a:xfrm>
            <a:off x="4022634" y="3244767"/>
            <a:ext cx="780630" cy="157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순서도: 처리 61">
            <a:extLst>
              <a:ext uri="{FF2B5EF4-FFF2-40B4-BE49-F238E27FC236}">
                <a16:creationId xmlns:a16="http://schemas.microsoft.com/office/drawing/2014/main" id="{56ADB7DC-288C-E3D3-FCCA-65504C2FB953}"/>
              </a:ext>
            </a:extLst>
          </p:cNvPr>
          <p:cNvSpPr/>
          <p:nvPr/>
        </p:nvSpPr>
        <p:spPr>
          <a:xfrm>
            <a:off x="4803264" y="4637138"/>
            <a:ext cx="1733930" cy="368466"/>
          </a:xfrm>
          <a:prstGeom prst="flowChartProces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alnum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51FD8158-A6C2-37CA-DBDA-D3339B459B30}"/>
              </a:ext>
            </a:extLst>
          </p:cNvPr>
          <p:cNvCxnSpPr>
            <a:cxnSpLocks/>
            <a:stCxn id="18" idx="3"/>
            <a:endCxn id="40" idx="1"/>
          </p:cNvCxnSpPr>
          <p:nvPr/>
        </p:nvCxnSpPr>
        <p:spPr>
          <a:xfrm flipV="1">
            <a:off x="4016914" y="3092274"/>
            <a:ext cx="792070" cy="646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22302891-CBC9-4A6A-7697-A21B346F863D}"/>
              </a:ext>
            </a:extLst>
          </p:cNvPr>
          <p:cNvCxnSpPr>
            <a:cxnSpLocks/>
            <a:stCxn id="18" idx="3"/>
            <a:endCxn id="56" idx="1"/>
          </p:cNvCxnSpPr>
          <p:nvPr/>
        </p:nvCxnSpPr>
        <p:spPr>
          <a:xfrm>
            <a:off x="4016914" y="3739144"/>
            <a:ext cx="786350" cy="452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2C992FC0-EFAE-3FD4-DF43-492B41C27CD7}"/>
              </a:ext>
            </a:extLst>
          </p:cNvPr>
          <p:cNvCxnSpPr>
            <a:cxnSpLocks/>
            <a:stCxn id="18" idx="3"/>
            <a:endCxn id="62" idx="1"/>
          </p:cNvCxnSpPr>
          <p:nvPr/>
        </p:nvCxnSpPr>
        <p:spPr>
          <a:xfrm>
            <a:off x="4016914" y="3739144"/>
            <a:ext cx="786350" cy="1082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순서도: 처리 87">
            <a:extLst>
              <a:ext uri="{FF2B5EF4-FFF2-40B4-BE49-F238E27FC236}">
                <a16:creationId xmlns:a16="http://schemas.microsoft.com/office/drawing/2014/main" id="{267330C1-00A1-E590-2F7F-C755B32C5DAE}"/>
              </a:ext>
            </a:extLst>
          </p:cNvPr>
          <p:cNvSpPr/>
          <p:nvPr/>
        </p:nvSpPr>
        <p:spPr>
          <a:xfrm>
            <a:off x="7388035" y="3122965"/>
            <a:ext cx="1733930" cy="368466"/>
          </a:xfrm>
          <a:prstGeom prst="flowChartProces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resettimer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00F6750-0403-861F-B909-6BD2A855A2B9}"/>
              </a:ext>
            </a:extLst>
          </p:cNvPr>
          <p:cNvSpPr txBox="1"/>
          <p:nvPr/>
        </p:nvSpPr>
        <p:spPr>
          <a:xfrm>
            <a:off x="1724124" y="2619186"/>
            <a:ext cx="3084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4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페이지로 사전 정의된 일반 모드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선택 시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실행되어 게임 진행을 처리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D2D182DC-E618-B1CC-59AA-33FA0116C357}"/>
              </a:ext>
            </a:extLst>
          </p:cNvPr>
          <p:cNvSpPr txBox="1"/>
          <p:nvPr/>
        </p:nvSpPr>
        <p:spPr>
          <a:xfrm>
            <a:off x="1724124" y="3934799"/>
            <a:ext cx="3084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5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페이지로 사전 정의된 특별 모드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선택 시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실행되어 게임 진행을 처리</a:t>
            </a:r>
          </a:p>
        </p:txBody>
      </p:sp>
      <p:sp>
        <p:nvSpPr>
          <p:cNvPr id="97" name="순서도: 처리 96">
            <a:extLst>
              <a:ext uri="{FF2B5EF4-FFF2-40B4-BE49-F238E27FC236}">
                <a16:creationId xmlns:a16="http://schemas.microsoft.com/office/drawing/2014/main" id="{8E3BA4D3-04D1-90CF-8E3B-1F681BE3D2F5}"/>
              </a:ext>
            </a:extLst>
          </p:cNvPr>
          <p:cNvSpPr/>
          <p:nvPr/>
        </p:nvSpPr>
        <p:spPr>
          <a:xfrm>
            <a:off x="4798955" y="3457605"/>
            <a:ext cx="1733930" cy="368466"/>
          </a:xfrm>
          <a:prstGeom prst="flowChartProces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threetozero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()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EF4853A8-B8E1-0684-66D7-07712F4FFA21}"/>
              </a:ext>
            </a:extLst>
          </p:cNvPr>
          <p:cNvCxnSpPr>
            <a:stCxn id="17" idx="3"/>
            <a:endCxn id="97" idx="1"/>
          </p:cNvCxnSpPr>
          <p:nvPr/>
        </p:nvCxnSpPr>
        <p:spPr>
          <a:xfrm>
            <a:off x="4022634" y="3244767"/>
            <a:ext cx="776321" cy="397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직선 화살표 연결선 108">
            <a:extLst>
              <a:ext uri="{FF2B5EF4-FFF2-40B4-BE49-F238E27FC236}">
                <a16:creationId xmlns:a16="http://schemas.microsoft.com/office/drawing/2014/main" id="{0ABE0332-86A8-C2DF-155B-4362C829C41B}"/>
              </a:ext>
            </a:extLst>
          </p:cNvPr>
          <p:cNvCxnSpPr>
            <a:stCxn id="18" idx="3"/>
            <a:endCxn id="97" idx="1"/>
          </p:cNvCxnSpPr>
          <p:nvPr/>
        </p:nvCxnSpPr>
        <p:spPr>
          <a:xfrm flipV="1">
            <a:off x="4016914" y="3641838"/>
            <a:ext cx="782041" cy="97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23C08A9B-6DBD-21E8-91B3-469CAC4C990E}"/>
              </a:ext>
            </a:extLst>
          </p:cNvPr>
          <p:cNvSpPr txBox="1"/>
          <p:nvPr/>
        </p:nvSpPr>
        <p:spPr>
          <a:xfrm>
            <a:off x="4451822" y="2423531"/>
            <a:ext cx="2448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 배치 이후 게임 규칙에 따라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사이의 상대방 돌을 반전시킴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2025185-F825-6C45-D7B8-09859A85790F}"/>
              </a:ext>
            </a:extLst>
          </p:cNvPr>
          <p:cNvSpPr txBox="1"/>
          <p:nvPr/>
        </p:nvSpPr>
        <p:spPr>
          <a:xfrm>
            <a:off x="6955445" y="3695618"/>
            <a:ext cx="2448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 반전 이후 호출되어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판의 상태를 업데이트함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돌을 둘 수 있는 곳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플레이어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턴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등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) </a:t>
            </a:r>
            <a:endParaRPr lang="ko-KR" altLang="en-US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AAFBB6CE-5F5C-655F-4DF9-09E7FF472014}"/>
              </a:ext>
            </a:extLst>
          </p:cNvPr>
          <p:cNvSpPr txBox="1"/>
          <p:nvPr/>
        </p:nvSpPr>
        <p:spPr>
          <a:xfrm>
            <a:off x="6811429" y="4590538"/>
            <a:ext cx="2736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두 플레이어의 점수를 확인하고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</a:t>
            </a: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만약 서로 턴을 넘겼을 경우 게임을 종료</a:t>
            </a:r>
          </a:p>
        </p:txBody>
      </p:sp>
      <p:cxnSp>
        <p:nvCxnSpPr>
          <p:cNvPr id="131" name="연결선: 구부러짐 130">
            <a:extLst>
              <a:ext uri="{FF2B5EF4-FFF2-40B4-BE49-F238E27FC236}">
                <a16:creationId xmlns:a16="http://schemas.microsoft.com/office/drawing/2014/main" id="{B96BCD58-D262-86D3-6B7B-92DDEB5522BE}"/>
              </a:ext>
            </a:extLst>
          </p:cNvPr>
          <p:cNvCxnSpPr>
            <a:cxnSpLocks/>
            <a:stCxn id="40" idx="3"/>
            <a:endCxn id="132" idx="2"/>
          </p:cNvCxnSpPr>
          <p:nvPr/>
        </p:nvCxnSpPr>
        <p:spPr>
          <a:xfrm flipV="1">
            <a:off x="6542914" y="2187747"/>
            <a:ext cx="965143" cy="90452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2" name="순서도: 처리 131">
            <a:extLst>
              <a:ext uri="{FF2B5EF4-FFF2-40B4-BE49-F238E27FC236}">
                <a16:creationId xmlns:a16="http://schemas.microsoft.com/office/drawing/2014/main" id="{5676CB2E-CDEE-8A64-2695-8DADC987121C}"/>
              </a:ext>
            </a:extLst>
          </p:cNvPr>
          <p:cNvSpPr/>
          <p:nvPr/>
        </p:nvSpPr>
        <p:spPr>
          <a:xfrm>
            <a:off x="5850644" y="1240027"/>
            <a:ext cx="3314825" cy="947720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플레이어의 턴 지정 이후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잘못된 입력을 받을 경우 즉시 종료됨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정상적인 입력에 대해</a:t>
            </a:r>
            <a:r>
              <a:rPr lang="en-US" altLang="ko-KR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</a:t>
            </a: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이중 반복문을 이용하여</a:t>
            </a:r>
            <a:endParaRPr lang="en-US" altLang="ko-KR" sz="12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/>
            <a:r>
              <a:rPr lang="ko-KR" altLang="en-US" sz="12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맨 끝 돌을 만날 때까지 상대방 돌을 반전시킴</a:t>
            </a:r>
          </a:p>
        </p:txBody>
      </p:sp>
      <p:cxnSp>
        <p:nvCxnSpPr>
          <p:cNvPr id="137" name="연결선: 구부러짐 136">
            <a:extLst>
              <a:ext uri="{FF2B5EF4-FFF2-40B4-BE49-F238E27FC236}">
                <a16:creationId xmlns:a16="http://schemas.microsoft.com/office/drawing/2014/main" id="{D6F2F24D-4430-A940-20B4-BD33BF7F0CE5}"/>
              </a:ext>
            </a:extLst>
          </p:cNvPr>
          <p:cNvCxnSpPr>
            <a:cxnSpLocks/>
            <a:stCxn id="132" idx="3"/>
            <a:endCxn id="88" idx="3"/>
          </p:cNvCxnSpPr>
          <p:nvPr/>
        </p:nvCxnSpPr>
        <p:spPr>
          <a:xfrm flipH="1">
            <a:off x="9121965" y="1713887"/>
            <a:ext cx="43504" cy="1593311"/>
          </a:xfrm>
          <a:prstGeom prst="curvedConnector3">
            <a:avLst>
              <a:gd name="adj1" fmla="val -52546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직선 화살표 연결선 139">
            <a:extLst>
              <a:ext uri="{FF2B5EF4-FFF2-40B4-BE49-F238E27FC236}">
                <a16:creationId xmlns:a16="http://schemas.microsoft.com/office/drawing/2014/main" id="{9B86C068-7478-8BCF-1A07-51BE0DC9102B}"/>
              </a:ext>
            </a:extLst>
          </p:cNvPr>
          <p:cNvCxnSpPr>
            <a:stCxn id="97" idx="3"/>
            <a:endCxn id="119" idx="1"/>
          </p:cNvCxnSpPr>
          <p:nvPr/>
        </p:nvCxnSpPr>
        <p:spPr>
          <a:xfrm>
            <a:off x="6532885" y="3641838"/>
            <a:ext cx="422560" cy="469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직선 화살표 연결선 141">
            <a:extLst>
              <a:ext uri="{FF2B5EF4-FFF2-40B4-BE49-F238E27FC236}">
                <a16:creationId xmlns:a16="http://schemas.microsoft.com/office/drawing/2014/main" id="{DCFF2F21-A6E1-7014-2CEE-4FCBF2F4ED7A}"/>
              </a:ext>
            </a:extLst>
          </p:cNvPr>
          <p:cNvCxnSpPr>
            <a:stCxn id="56" idx="3"/>
            <a:endCxn id="119" idx="1"/>
          </p:cNvCxnSpPr>
          <p:nvPr/>
        </p:nvCxnSpPr>
        <p:spPr>
          <a:xfrm flipV="1">
            <a:off x="6537194" y="4111117"/>
            <a:ext cx="418251" cy="80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직선 화살표 연결선 143">
            <a:extLst>
              <a:ext uri="{FF2B5EF4-FFF2-40B4-BE49-F238E27FC236}">
                <a16:creationId xmlns:a16="http://schemas.microsoft.com/office/drawing/2014/main" id="{F4B3A5A2-6538-D839-6E73-7C4AAAF75F32}"/>
              </a:ext>
            </a:extLst>
          </p:cNvPr>
          <p:cNvCxnSpPr>
            <a:stCxn id="62" idx="3"/>
            <a:endCxn id="127" idx="1"/>
          </p:cNvCxnSpPr>
          <p:nvPr/>
        </p:nvCxnSpPr>
        <p:spPr>
          <a:xfrm>
            <a:off x="6537194" y="4821371"/>
            <a:ext cx="274235" cy="92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305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36">
      <a:majorFont>
        <a:latin typeface="Noto Sans KR"/>
        <a:ea typeface="Noto Sans KR"/>
        <a:cs typeface=""/>
      </a:majorFont>
      <a:minorFont>
        <a:latin typeface="Noto Sans KR"/>
        <a:ea typeface="Noto Sans K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1667</TotalTime>
  <Words>1488</Words>
  <Application>Microsoft Office PowerPoint</Application>
  <PresentationFormat>A4 용지(210x297mm)</PresentationFormat>
  <Paragraphs>309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Noto Sans KR</vt:lpstr>
      <vt:lpstr>Arial</vt:lpstr>
      <vt:lpstr>맑은 고딕</vt:lpstr>
      <vt:lpstr>Wingdings</vt:lpstr>
      <vt:lpstr>Office 테마</vt:lpstr>
      <vt:lpstr>오델로 게임 시뮬레이터</vt:lpstr>
      <vt:lpstr>PowerPoint 프레젠테이션</vt:lpstr>
      <vt:lpstr>PowerPoint 프레젠테이션</vt:lpstr>
      <vt:lpstr>프로젝트 개요</vt:lpstr>
      <vt:lpstr>프로젝트 개요</vt:lpstr>
      <vt:lpstr>프로젝트 개요</vt:lpstr>
      <vt:lpstr>개발 목표 및 평가 항목</vt:lpstr>
      <vt:lpstr>주요 알고리즘</vt:lpstr>
      <vt:lpstr>주요 알고리즘</vt:lpstr>
      <vt:lpstr>개발 목표 달성도 평가</vt:lpstr>
      <vt:lpstr>PowerPoint 프레젠테이션</vt:lpstr>
      <vt:lpstr>팀원별 역할분담 및 참여도 평가</vt:lpstr>
      <vt:lpstr>프로젝트 수행 일정</vt:lpstr>
      <vt:lpstr>소스코드 빌드 환경 및 플랫폼</vt:lpstr>
      <vt:lpstr>소스코드 구조</vt:lpstr>
      <vt:lpstr>PowerPoint 프레젠테이션</vt:lpstr>
      <vt:lpstr>참고문헌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서창우</cp:lastModifiedBy>
  <cp:revision>339</cp:revision>
  <cp:lastPrinted>2024-08-26T02:30:24Z</cp:lastPrinted>
  <dcterms:created xsi:type="dcterms:W3CDTF">2018-09-05T05:11:29Z</dcterms:created>
  <dcterms:modified xsi:type="dcterms:W3CDTF">2026-01-19T15:58:27Z</dcterms:modified>
</cp:coreProperties>
</file>

<file path=docProps/thumbnail.jpeg>
</file>